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7" r:id="rId4"/>
    <p:sldId id="280" r:id="rId5"/>
    <p:sldId id="288" r:id="rId6"/>
    <p:sldId id="281" r:id="rId7"/>
    <p:sldId id="273" r:id="rId8"/>
    <p:sldId id="282" r:id="rId9"/>
    <p:sldId id="289" r:id="rId10"/>
    <p:sldId id="286" r:id="rId11"/>
    <p:sldId id="284" r:id="rId12"/>
    <p:sldId id="27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50206"/>
    <a:srgbClr val="FD353F"/>
    <a:srgbClr val="0600FD"/>
    <a:srgbClr val="700101"/>
    <a:srgbClr val="640101"/>
    <a:srgbClr val="D9D0C9"/>
    <a:srgbClr val="C5C6C9"/>
    <a:srgbClr val="D2D2D2"/>
    <a:srgbClr val="DBDBDB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 autoAdjust="0"/>
    <p:restoredTop sz="91851" autoAdjust="0"/>
  </p:normalViewPr>
  <p:slideViewPr>
    <p:cSldViewPr snapToGrid="0" snapToObjects="1">
      <p:cViewPr>
        <p:scale>
          <a:sx n="130" d="100"/>
          <a:sy n="130" d="100"/>
        </p:scale>
        <p:origin x="-63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dmin:Dropbox:THESE:ExperimentalPart:PIT_ODORS_BRAIN:Planinig:Pilot_neutral_odor:NeutralOdorsSelec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83933796027712"/>
          <c:y val="0.031174999256085"/>
          <c:w val="0.895810815721251"/>
          <c:h val="0.7626765848439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75000"/>
                <a:lumOff val="25000"/>
              </a:schemeClr>
            </a:solidFill>
          </c:spPr>
          <c:invertIfNegative val="0"/>
          <c:dPt>
            <c:idx val="8"/>
            <c:invertIfNegative val="0"/>
            <c:bubble3D val="0"/>
            <c:spPr>
              <a:solidFill>
                <a:srgbClr val="800000"/>
              </a:solidFill>
            </c:spPr>
          </c:dPt>
          <c:dPt>
            <c:idx val="16"/>
            <c:invertIfNegative val="0"/>
            <c:bubble3D val="0"/>
            <c:spPr>
              <a:solidFill>
                <a:srgbClr val="800000"/>
              </a:solidFill>
            </c:spPr>
          </c:dPt>
          <c:cat>
            <c:strRef>
              <c:f>plot!$F$26:$V$26</c:f>
              <c:strCache>
                <c:ptCount val="17"/>
                <c:pt idx="0">
                  <c:v>yogurt</c:v>
                </c:pt>
                <c:pt idx="1">
                  <c:v>p-cresol</c:v>
                </c:pt>
                <c:pt idx="2">
                  <c:v>2-methylbutanoic acid</c:v>
                </c:pt>
                <c:pt idx="3">
                  <c:v>phenylacetic acid</c:v>
                </c:pt>
                <c:pt idx="4">
                  <c:v>ghee</c:v>
                </c:pt>
                <c:pt idx="5">
                  <c:v>cassis</c:v>
                </c:pt>
                <c:pt idx="6">
                  <c:v>beer</c:v>
                </c:pt>
                <c:pt idx="7">
                  <c:v>famboisone</c:v>
                </c:pt>
                <c:pt idx="8">
                  <c:v>chocolate</c:v>
                </c:pt>
                <c:pt idx="9">
                  <c:v>bois des landes</c:v>
                </c:pt>
                <c:pt idx="10">
                  <c:v>leather</c:v>
                </c:pt>
                <c:pt idx="11">
                  <c:v>aladinate</c:v>
                </c:pt>
                <c:pt idx="12">
                  <c:v>indole</c:v>
                </c:pt>
                <c:pt idx="13">
                  <c:v>popcorn</c:v>
                </c:pt>
                <c:pt idx="14">
                  <c:v>salicylate de methyle</c:v>
                </c:pt>
                <c:pt idx="15">
                  <c:v>acetate</c:v>
                </c:pt>
                <c:pt idx="16">
                  <c:v>control</c:v>
                </c:pt>
              </c:strCache>
            </c:strRef>
          </c:cat>
          <c:val>
            <c:numRef>
              <c:f>plot!$F$27:$V$27</c:f>
              <c:numCache>
                <c:formatCode>General</c:formatCode>
                <c:ptCount val="17"/>
                <c:pt idx="0">
                  <c:v>40.16798146756823</c:v>
                </c:pt>
                <c:pt idx="1">
                  <c:v>58.11111111111111</c:v>
                </c:pt>
                <c:pt idx="2">
                  <c:v>63.63636363636363</c:v>
                </c:pt>
                <c:pt idx="3">
                  <c:v>64.6103896103896</c:v>
                </c:pt>
                <c:pt idx="4">
                  <c:v>59.0909090909091</c:v>
                </c:pt>
                <c:pt idx="5">
                  <c:v>51.41666666666666</c:v>
                </c:pt>
                <c:pt idx="6">
                  <c:v>44.6896443776609</c:v>
                </c:pt>
                <c:pt idx="7">
                  <c:v>41.50045078888051</c:v>
                </c:pt>
                <c:pt idx="8">
                  <c:v>81.88095238095238</c:v>
                </c:pt>
                <c:pt idx="9">
                  <c:v>45.5480735517926</c:v>
                </c:pt>
                <c:pt idx="10">
                  <c:v>39.5</c:v>
                </c:pt>
                <c:pt idx="11">
                  <c:v>47.0</c:v>
                </c:pt>
                <c:pt idx="12">
                  <c:v>66.55844155844156</c:v>
                </c:pt>
                <c:pt idx="13">
                  <c:v>56.61016949152543</c:v>
                </c:pt>
                <c:pt idx="14">
                  <c:v>56.80952380952381</c:v>
                </c:pt>
                <c:pt idx="15">
                  <c:v>59.30952380952381</c:v>
                </c:pt>
                <c:pt idx="16">
                  <c:v>47.5952380952381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8163672"/>
        <c:axId val="2097276536"/>
      </c:barChart>
      <c:catAx>
        <c:axId val="209816367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0" i="0">
                <a:latin typeface="Helvetica Neue Light"/>
                <a:cs typeface="Helvetica Neue Light"/>
              </a:defRPr>
            </a:pPr>
            <a:endParaRPr lang="en-US"/>
          </a:p>
        </c:txPr>
        <c:crossAx val="2097276536"/>
        <c:crosses val="autoZero"/>
        <c:auto val="1"/>
        <c:lblAlgn val="ctr"/>
        <c:lblOffset val="100"/>
        <c:noMultiLvlLbl val="0"/>
      </c:catAx>
      <c:valAx>
        <c:axId val="209727653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800" b="0" i="0">
                    <a:latin typeface="Helvetica Neue Light"/>
                    <a:cs typeface="Helvetica Neue Light"/>
                  </a:defRPr>
                </a:pPr>
                <a:r>
                  <a:rPr lang="en-US" sz="1800" b="0" i="0">
                    <a:latin typeface="Helvetica Neue Light"/>
                    <a:cs typeface="Helvetica Neue Light"/>
                  </a:rPr>
                  <a:t>Liking</a:t>
                </a:r>
              </a:p>
            </c:rich>
          </c:tx>
          <c:layout>
            <c:manualLayout>
              <c:xMode val="edge"/>
              <c:yMode val="edge"/>
              <c:x val="0.00289269608647765"/>
              <c:y val="0.2905672221616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0" i="0">
                <a:latin typeface="Helvetica Neue Light"/>
                <a:cs typeface="Helvetica Neue Light"/>
              </a:defRPr>
            </a:pPr>
            <a:endParaRPr lang="en-US"/>
          </a:p>
        </c:txPr>
        <c:crossAx val="20981636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798C1-B87B-4F05-BA53-802F4C8DCD70}" type="datetimeFigureOut">
              <a:rPr lang="fr-CH" smtClean="0"/>
              <a:t>04.05.15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99B65-E864-483A-BEDF-CB1767E4DB1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8132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106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1067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106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106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106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99B65-E864-483A-BEDF-CB1767E4DB13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782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48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3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9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4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3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1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6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2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5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3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5B3C3-E93F-8042-856A-53BC889FF1F2}" type="datetimeFigureOut">
              <a:rPr lang="en-US" smtClean="0"/>
              <a:pPr/>
              <a:t>04.05.15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8E312-48A3-D144-9E9B-9F2DDA6B70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0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6.emf"/><Relationship Id="rId6" Type="http://schemas.openxmlformats.org/officeDocument/2006/relationships/image" Target="../media/image5.emf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6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1043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4042529"/>
            <a:ext cx="88773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Wanting and Liking within the Human Ventral Striatum: a “high-resolution” fMRI study</a:t>
            </a:r>
            <a:endParaRPr lang="en-US" sz="3400" b="1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266700" y="6734872"/>
            <a:ext cx="8610600" cy="152400"/>
          </a:xfrm>
          <a:prstGeom prst="rect">
            <a:avLst/>
          </a:prstGeom>
          <a:solidFill>
            <a:srgbClr val="70010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66700" y="0"/>
            <a:ext cx="8610600" cy="152400"/>
          </a:xfrm>
          <a:prstGeom prst="rect">
            <a:avLst/>
          </a:prstGeom>
          <a:solidFill>
            <a:srgbClr val="70010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07445" y="5749557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6946" y="5916901"/>
            <a:ext cx="74998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Eva Pool, Charlotte Prévost, Sylvain Delplanque, Tobias Brosch, </a:t>
            </a:r>
            <a:r>
              <a:rPr lang="fr-F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Patrik</a:t>
            </a:r>
            <a:r>
              <a:rPr lang="fr-F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 Vuilleumier, </a:t>
            </a:r>
          </a:p>
          <a:p>
            <a:pPr algn="ctr"/>
            <a:r>
              <a:rPr lang="fr-F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David Sander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728132"/>
            <a:ext cx="8610600" cy="28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7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32204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Planned </a:t>
            </a:r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Analyses</a:t>
            </a:r>
            <a:endParaRPr lang="en-US" sz="4000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30855" y="1348441"/>
            <a:ext cx="3527999" cy="460007"/>
            <a:chOff x="5043802" y="963634"/>
            <a:chExt cx="3527999" cy="652217"/>
          </a:xfrm>
        </p:grpSpPr>
        <p:sp>
          <p:nvSpPr>
            <p:cNvPr id="23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PIT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0855" y="4205178"/>
            <a:ext cx="3527999" cy="460007"/>
            <a:chOff x="5043802" y="963634"/>
            <a:chExt cx="3527999" cy="652217"/>
          </a:xfrm>
        </p:grpSpPr>
        <p:sp>
          <p:nvSpPr>
            <p:cNvPr id="15" name="Rounded Rectangle 14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Hedonic Pleasure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77314" y="2311669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+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1701" y="2311669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-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21" name="Straight Connector 20"/>
          <p:cNvCxnSpPr>
            <a:endCxn id="19" idx="3"/>
          </p:cNvCxnSpPr>
          <p:nvPr/>
        </p:nvCxnSpPr>
        <p:spPr>
          <a:xfrm>
            <a:off x="1689689" y="2480946"/>
            <a:ext cx="130743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314" y="3011056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+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81701" y="3011056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-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27" name="Straight Connector 26"/>
          <p:cNvCxnSpPr>
            <a:endCxn id="25" idx="3"/>
          </p:cNvCxnSpPr>
          <p:nvPr/>
        </p:nvCxnSpPr>
        <p:spPr>
          <a:xfrm>
            <a:off x="1689689" y="3180333"/>
            <a:ext cx="130743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82218" y="3023940"/>
            <a:ext cx="183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Behavioral PIT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24819" y="3031223"/>
            <a:ext cx="50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U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314" y="5182441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Chocolate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81701" y="5182441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Neutral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1755060" y="5351718"/>
            <a:ext cx="130743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7314" y="5881828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Chocolate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81701" y="5881828"/>
            <a:ext cx="124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Neutral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755060" y="6058521"/>
            <a:ext cx="130743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182218" y="5894712"/>
            <a:ext cx="245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Behavioral Pleasantness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24819" y="5901995"/>
            <a:ext cx="50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U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45" name="Cloud Callout 44"/>
          <p:cNvSpPr/>
          <p:nvPr/>
        </p:nvSpPr>
        <p:spPr>
          <a:xfrm>
            <a:off x="3213031" y="3974392"/>
            <a:ext cx="1235033" cy="862818"/>
          </a:xfrm>
          <a:prstGeom prst="cloudCallout">
            <a:avLst/>
          </a:prstGeom>
          <a:solidFill>
            <a:srgbClr val="63462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611" y="888662"/>
            <a:ext cx="1271935" cy="1399129"/>
          </a:xfrm>
          <a:prstGeom prst="rect">
            <a:avLst/>
          </a:prstGeom>
        </p:spPr>
      </p:pic>
      <p:sp>
        <p:nvSpPr>
          <p:cNvPr id="46" name="TextBox 6"/>
          <p:cNvSpPr txBox="1">
            <a:spLocks noChangeArrowheads="1"/>
          </p:cNvSpPr>
          <p:nvPr/>
        </p:nvSpPr>
        <p:spPr bwMode="auto">
          <a:xfrm>
            <a:off x="4410540" y="6653164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Prévost 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et al., (2012); </a:t>
            </a:r>
            <a:r>
              <a:rPr kumimoji="0" lang="en-US" sz="100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Talmi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 al., (2008); </a:t>
            </a:r>
            <a:r>
              <a:rPr kumimoji="0" lang="en-US" sz="100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Kringelbach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 al., (2008)</a:t>
            </a:r>
            <a:endParaRPr kumimoji="0" lang="en-US" sz="100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9741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5" grpId="0"/>
      <p:bldP spid="26" grpId="0"/>
      <p:bldP spid="31" grpId="0"/>
      <p:bldP spid="33" grpId="0"/>
      <p:bldP spid="37" grpId="0"/>
      <p:bldP spid="38" grpId="0"/>
      <p:bldP spid="40" grpId="0"/>
      <p:bldP spid="41" grpId="0"/>
      <p:bldP spid="43" grpId="0"/>
      <p:bldP spid="44" grpId="0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"/>
          <p:cNvSpPr/>
          <p:nvPr/>
        </p:nvSpPr>
        <p:spPr>
          <a:xfrm>
            <a:off x="0" y="-11043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Predictions</a:t>
            </a:r>
            <a:endParaRPr lang="en-US" sz="4000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30"/>
          <p:cNvSpPr txBox="1"/>
          <p:nvPr/>
        </p:nvSpPr>
        <p:spPr>
          <a:xfrm>
            <a:off x="4686344" y="2426931"/>
            <a:ext cx="4123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Will correlate more with 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the </a:t>
            </a:r>
            <a:r>
              <a:rPr lang="en-US" sz="1600" b="1" dirty="0" smtClean="0">
                <a:solidFill>
                  <a:srgbClr val="0600FD"/>
                </a:solidFill>
                <a:latin typeface="Helvetica"/>
                <a:cs typeface="Helvetica"/>
              </a:rPr>
              <a:t>behavioral index of the PIT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than with the behavioral index of hedonic pleasure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7" name="TextBox 30"/>
          <p:cNvSpPr txBox="1"/>
          <p:nvPr/>
        </p:nvSpPr>
        <p:spPr>
          <a:xfrm>
            <a:off x="4686344" y="5201486"/>
            <a:ext cx="4123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Will correlate more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with </a:t>
            </a:r>
            <a:r>
              <a:rPr lang="en-US" sz="1600" b="1" dirty="0" smtClean="0">
                <a:solidFill>
                  <a:srgbClr val="E50206"/>
                </a:solidFill>
                <a:latin typeface="Helvetica Neue"/>
                <a:cs typeface="Helvetica Neue"/>
              </a:rPr>
              <a:t>the </a:t>
            </a:r>
            <a:r>
              <a:rPr lang="en-US" sz="1600" b="1" dirty="0" smtClean="0">
                <a:solidFill>
                  <a:srgbClr val="E50206"/>
                </a:solidFill>
                <a:latin typeface="Helvetica Neue"/>
                <a:cs typeface="Helvetica Neue"/>
              </a:rPr>
              <a:t>behavioral index of hedonic </a:t>
            </a:r>
            <a:r>
              <a:rPr lang="en-US" sz="1600" b="1" dirty="0" smtClean="0">
                <a:solidFill>
                  <a:srgbClr val="E50206"/>
                </a:solidFill>
                <a:latin typeface="Helvetica Neue"/>
                <a:cs typeface="Helvetica Neue"/>
              </a:rPr>
              <a:t>pleasure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than with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the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behavioral index of the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PIT</a:t>
            </a:r>
            <a:endParaRPr lang="en-US" sz="1600" b="1" dirty="0">
              <a:solidFill>
                <a:srgbClr val="E50206"/>
              </a:solidFill>
              <a:latin typeface="Helvetica Neue"/>
              <a:cs typeface="Helvetica Neue"/>
            </a:endParaRPr>
          </a:p>
        </p:txBody>
      </p:sp>
      <p:grpSp>
        <p:nvGrpSpPr>
          <p:cNvPr id="38" name="Group 21"/>
          <p:cNvGrpSpPr/>
          <p:nvPr/>
        </p:nvGrpSpPr>
        <p:grpSpPr>
          <a:xfrm>
            <a:off x="4440479" y="1502750"/>
            <a:ext cx="2987373" cy="669840"/>
            <a:chOff x="5043802" y="963634"/>
            <a:chExt cx="4643856" cy="669840"/>
          </a:xfrm>
        </p:grpSpPr>
        <p:sp>
          <p:nvSpPr>
            <p:cNvPr id="39" name="Rounded Rectangle 22"/>
            <p:cNvSpPr/>
            <p:nvPr/>
          </p:nvSpPr>
          <p:spPr>
            <a:xfrm>
              <a:off x="5043802" y="963634"/>
              <a:ext cx="4643856" cy="652217"/>
            </a:xfrm>
            <a:prstGeom prst="roundRect">
              <a:avLst/>
            </a:prstGeom>
            <a:solidFill>
              <a:srgbClr val="060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TextBox 23"/>
            <p:cNvSpPr txBox="1"/>
            <p:nvPr/>
          </p:nvSpPr>
          <p:spPr>
            <a:xfrm>
              <a:off x="5072344" y="987143"/>
              <a:ext cx="4615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>
                  <a:solidFill>
                    <a:srgbClr val="FFFFFF"/>
                  </a:solidFill>
                  <a:latin typeface="Helvetica Neue Light"/>
                  <a:cs typeface="Helvetica Neue Light"/>
                </a:rPr>
                <a:t>NAcc</a:t>
              </a:r>
              <a:r>
                <a:rPr lang="en-US" i="1" dirty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 caudal and </a:t>
              </a:r>
              <a:r>
                <a:rPr lang="en-US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medial</a:t>
              </a:r>
            </a:p>
            <a:p>
              <a:pPr algn="ctr"/>
              <a:r>
                <a:rPr lang="en-US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(core)</a:t>
              </a:r>
              <a:endParaRPr lang="en-US" i="1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53" name="Group 21"/>
          <p:cNvGrpSpPr/>
          <p:nvPr/>
        </p:nvGrpSpPr>
        <p:grpSpPr>
          <a:xfrm>
            <a:off x="4440479" y="4287900"/>
            <a:ext cx="2987373" cy="652217"/>
            <a:chOff x="4752104" y="2489056"/>
            <a:chExt cx="4643856" cy="652217"/>
          </a:xfrm>
          <a:solidFill>
            <a:srgbClr val="E50206"/>
          </a:solidFill>
        </p:grpSpPr>
        <p:sp>
          <p:nvSpPr>
            <p:cNvPr id="54" name="Rounded Rectangle 22"/>
            <p:cNvSpPr/>
            <p:nvPr/>
          </p:nvSpPr>
          <p:spPr>
            <a:xfrm>
              <a:off x="4752104" y="2489056"/>
              <a:ext cx="4643856" cy="652217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TextBox 23"/>
            <p:cNvSpPr txBox="1"/>
            <p:nvPr/>
          </p:nvSpPr>
          <p:spPr>
            <a:xfrm>
              <a:off x="5189093" y="2489056"/>
              <a:ext cx="407282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>
                  <a:solidFill>
                    <a:srgbClr val="FFFFFF"/>
                  </a:solidFill>
                  <a:latin typeface="Helvetica Neue Light"/>
                  <a:cs typeface="Helvetica Neue Light"/>
                </a:rPr>
                <a:t>NAcc</a:t>
              </a:r>
              <a:r>
                <a:rPr lang="en-US" i="1" dirty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 </a:t>
              </a:r>
              <a:r>
                <a:rPr lang="en-US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rostral and lateral</a:t>
              </a:r>
            </a:p>
            <a:p>
              <a:pPr algn="ctr"/>
              <a:r>
                <a:rPr lang="en-US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(shell)</a:t>
              </a:r>
              <a:endParaRPr lang="en-US" i="1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4410540" y="6647243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Baliki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 al. (2013). </a:t>
            </a:r>
            <a:r>
              <a:rPr kumimoji="0" lang="en-US" sz="1000" i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Journal of Neuroscience </a:t>
            </a:r>
            <a:endParaRPr kumimoji="0" lang="en-US" sz="100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0" y="2172590"/>
            <a:ext cx="2665939" cy="24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16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" y="5128892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Thank you for your attention</a:t>
            </a:r>
            <a:endParaRPr lang="en-US" sz="4000" b="1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228600" y="6737683"/>
            <a:ext cx="8610600" cy="151200"/>
          </a:xfrm>
          <a:prstGeom prst="rect">
            <a:avLst/>
          </a:prstGeom>
          <a:solidFill>
            <a:srgbClr val="70010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28600" y="0"/>
            <a:ext cx="8610600" cy="151200"/>
          </a:xfrm>
          <a:prstGeom prst="rect">
            <a:avLst/>
          </a:prstGeom>
          <a:solidFill>
            <a:srgbClr val="70010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pic>
        <p:nvPicPr>
          <p:cNvPr id="2" name="Picture 1" descr="flower_girl_smell_breath_69996_2560x10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444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7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0"/>
            <a:ext cx="9153515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8523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Background &amp; Previous Studies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20288" y="2951889"/>
            <a:ext cx="1819498" cy="774060"/>
            <a:chOff x="3833733" y="2498727"/>
            <a:chExt cx="2470027" cy="400110"/>
          </a:xfrm>
        </p:grpSpPr>
        <p:sp>
          <p:nvSpPr>
            <p:cNvPr id="7" name="Rounded Rectangle 6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33733" y="2498728"/>
              <a:ext cx="2470027" cy="3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Wanting</a:t>
              </a:r>
            </a:p>
            <a:p>
              <a:pPr algn="ctr"/>
              <a:r>
                <a:rPr lang="en-US" i="1" dirty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Effort before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07730" y="3783865"/>
            <a:ext cx="1932056" cy="791752"/>
            <a:chOff x="3680932" y="3124309"/>
            <a:chExt cx="2622829" cy="400110"/>
          </a:xfrm>
        </p:grpSpPr>
        <p:sp>
          <p:nvSpPr>
            <p:cNvPr id="10" name="Rounded Rectangle 9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0932" y="3124309"/>
              <a:ext cx="2622829" cy="342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Liking</a:t>
              </a:r>
            </a:p>
            <a:p>
              <a:pPr algn="ctr"/>
              <a:r>
                <a:rPr lang="en-US" i="1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Pleasure during</a:t>
              </a:r>
              <a:endParaRPr lang="en-US" i="1" dirty="0">
                <a:solidFill>
                  <a:schemeClr val="bg1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2941" y="2850480"/>
            <a:ext cx="2559348" cy="1861008"/>
            <a:chOff x="404241" y="2967379"/>
            <a:chExt cx="3195888" cy="400110"/>
          </a:xfrm>
        </p:grpSpPr>
        <p:sp>
          <p:nvSpPr>
            <p:cNvPr id="13" name="Rounded Rectangle 12"/>
            <p:cNvSpPr/>
            <p:nvPr/>
          </p:nvSpPr>
          <p:spPr>
            <a:xfrm>
              <a:off x="404241" y="2967379"/>
              <a:ext cx="3015376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241" y="2992474"/>
              <a:ext cx="3195888" cy="2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 smtClean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  <a:p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  <a:p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Reward Processing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4410540" y="6647243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Berridge &amp; Robinson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</a:t>
            </a:r>
            <a:r>
              <a:rPr kumimoji="0" lang="en-US" sz="100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(2003). </a:t>
            </a:r>
            <a:r>
              <a:rPr lang="en-US" sz="1000" i="1" kern="0" dirty="0" smtClean="0">
                <a:solidFill>
                  <a:srgbClr val="000000"/>
                </a:solidFill>
                <a:latin typeface="Helvetica Neue UltraLight"/>
                <a:cs typeface="Helvetica Neue UltraLight"/>
              </a:rPr>
              <a:t>Trends in Neuroscience</a:t>
            </a:r>
            <a:endParaRPr kumimoji="0" lang="en-US" sz="100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949527" y="2958823"/>
            <a:ext cx="1819498" cy="774060"/>
            <a:chOff x="3833733" y="2498727"/>
            <a:chExt cx="2470027" cy="400110"/>
          </a:xfrm>
        </p:grpSpPr>
        <p:sp>
          <p:nvSpPr>
            <p:cNvPr id="38" name="Rounded Rectangle 37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33733" y="2498727"/>
              <a:ext cx="2470027" cy="206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PIT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961623" y="3786634"/>
            <a:ext cx="1708272" cy="832540"/>
            <a:chOff x="3833733" y="3103697"/>
            <a:chExt cx="2319035" cy="420722"/>
          </a:xfrm>
        </p:grpSpPr>
        <p:sp>
          <p:nvSpPr>
            <p:cNvPr id="41" name="Rounded Rectangle 40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33733" y="3103697"/>
              <a:ext cx="2319035" cy="35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Orofacial expressions</a:t>
              </a:r>
              <a:endParaRPr lang="en-US" sz="2000" i="1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978513" y="2954548"/>
            <a:ext cx="1819498" cy="774060"/>
            <a:chOff x="3833733" y="2498727"/>
            <a:chExt cx="2470027" cy="400110"/>
          </a:xfrm>
        </p:grpSpPr>
        <p:sp>
          <p:nvSpPr>
            <p:cNvPr id="44" name="Rounded Rectangle 43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33733" y="2498727"/>
              <a:ext cx="2470027" cy="206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Human-PIT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990609" y="3782359"/>
            <a:ext cx="1708272" cy="832540"/>
            <a:chOff x="3833733" y="3103697"/>
            <a:chExt cx="2319035" cy="420722"/>
          </a:xfrm>
        </p:grpSpPr>
        <p:sp>
          <p:nvSpPr>
            <p:cNvPr id="47" name="Rounded Rectangle 46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33733" y="3103697"/>
              <a:ext cx="2319035" cy="35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Hedonic experience</a:t>
              </a:r>
              <a:endParaRPr lang="en-US" sz="2000" i="1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49" name="Rounded Rectangle 48"/>
          <p:cNvSpPr/>
          <p:nvPr/>
        </p:nvSpPr>
        <p:spPr>
          <a:xfrm>
            <a:off x="6903947" y="1932691"/>
            <a:ext cx="1854785" cy="3327005"/>
          </a:xfrm>
          <a:prstGeom prst="roundRect">
            <a:avLst/>
          </a:prstGeom>
          <a:noFill/>
          <a:ln w="38100" cmpd="sng">
            <a:solidFill>
              <a:srgbClr val="7001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010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930133" y="2138865"/>
            <a:ext cx="1728833" cy="628952"/>
            <a:chOff x="404241" y="2942944"/>
            <a:chExt cx="3195888" cy="400110"/>
          </a:xfrm>
        </p:grpSpPr>
        <p:sp>
          <p:nvSpPr>
            <p:cNvPr id="57" name="Rounded Rectangle 56"/>
            <p:cNvSpPr/>
            <p:nvPr/>
          </p:nvSpPr>
          <p:spPr>
            <a:xfrm>
              <a:off x="584752" y="2942944"/>
              <a:ext cx="3015377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4241" y="2992474"/>
              <a:ext cx="3195888" cy="25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Humans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892762" y="2140281"/>
            <a:ext cx="1728833" cy="628952"/>
            <a:chOff x="404241" y="2942944"/>
            <a:chExt cx="3195888" cy="400110"/>
          </a:xfrm>
        </p:grpSpPr>
        <p:sp>
          <p:nvSpPr>
            <p:cNvPr id="69" name="Rounded Rectangle 68"/>
            <p:cNvSpPr/>
            <p:nvPr/>
          </p:nvSpPr>
          <p:spPr>
            <a:xfrm>
              <a:off x="584752" y="2942944"/>
              <a:ext cx="3015377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4241" y="2992474"/>
              <a:ext cx="3195888" cy="25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Animals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94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0" y="0"/>
            <a:ext cx="9153515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4410540" y="6663926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Talmi</a:t>
            </a:r>
            <a:r>
              <a:rPr kumimoji="0" lang="en-US" sz="100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 al., (2008).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</a:t>
            </a:r>
            <a:r>
              <a:rPr kumimoji="0" lang="en-US" sz="1000" i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Journal of Neuroscience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; Pool et al., (2015). </a:t>
            </a:r>
            <a:r>
              <a:rPr kumimoji="0" lang="en-US" sz="1000" i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JEP:ALC</a:t>
            </a:r>
            <a:endParaRPr kumimoji="0" lang="en-US" sz="100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28875" y="1117946"/>
            <a:ext cx="3305703" cy="652217"/>
            <a:chOff x="347164" y="2967379"/>
            <a:chExt cx="4952265" cy="400110"/>
          </a:xfrm>
        </p:grpSpPr>
        <p:sp>
          <p:nvSpPr>
            <p:cNvPr id="61" name="Rounded Rectangle 60"/>
            <p:cNvSpPr/>
            <p:nvPr/>
          </p:nvSpPr>
          <p:spPr>
            <a:xfrm>
              <a:off x="347164" y="2967379"/>
              <a:ext cx="4952265" cy="400110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4240" y="2992474"/>
              <a:ext cx="4352411" cy="154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PIT with Monetary Reward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68582" y="1093188"/>
            <a:ext cx="3527999" cy="652217"/>
            <a:chOff x="5043802" y="963634"/>
            <a:chExt cx="3527999" cy="652217"/>
          </a:xfrm>
        </p:grpSpPr>
        <p:sp>
          <p:nvSpPr>
            <p:cNvPr id="63" name="Rounded Rectangle 6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PIT with Olfactory Reward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284367" y="1827661"/>
            <a:ext cx="3515266" cy="1202779"/>
            <a:chOff x="5284367" y="1827661"/>
            <a:chExt cx="3515266" cy="1202779"/>
          </a:xfrm>
        </p:grpSpPr>
        <p:grpSp>
          <p:nvGrpSpPr>
            <p:cNvPr id="25" name="Group 24"/>
            <p:cNvGrpSpPr/>
            <p:nvPr/>
          </p:nvGrpSpPr>
          <p:grpSpPr>
            <a:xfrm>
              <a:off x="5284367" y="1827661"/>
              <a:ext cx="3515266" cy="1202779"/>
              <a:chOff x="5043802" y="1732174"/>
              <a:chExt cx="3515266" cy="120277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043802" y="1751694"/>
                <a:ext cx="3515266" cy="118325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3802" y="1732174"/>
                <a:ext cx="3515266" cy="1156829"/>
              </a:xfrm>
              <a:prstGeom prst="rect">
                <a:avLst/>
              </a:prstGeom>
              <a:effectLst/>
            </p:spPr>
          </p:pic>
        </p:grpSp>
        <p:sp>
          <p:nvSpPr>
            <p:cNvPr id="28" name="Rectangle 27"/>
            <p:cNvSpPr/>
            <p:nvPr/>
          </p:nvSpPr>
          <p:spPr>
            <a:xfrm>
              <a:off x="5284367" y="1847181"/>
              <a:ext cx="3515266" cy="1183259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7854" y="1869740"/>
            <a:ext cx="3121448" cy="1135150"/>
            <a:chOff x="608778" y="1869740"/>
            <a:chExt cx="3160524" cy="11351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778" y="1869740"/>
              <a:ext cx="3160524" cy="1135149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608778" y="1869741"/>
              <a:ext cx="3160524" cy="1135149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59163" y="3168123"/>
            <a:ext cx="3537418" cy="1524000"/>
            <a:chOff x="5268582" y="3168123"/>
            <a:chExt cx="3537418" cy="1524000"/>
          </a:xfrm>
        </p:grpSpPr>
        <p:grpSp>
          <p:nvGrpSpPr>
            <p:cNvPr id="24" name="Group 23"/>
            <p:cNvGrpSpPr/>
            <p:nvPr/>
          </p:nvGrpSpPr>
          <p:grpSpPr>
            <a:xfrm>
              <a:off x="5278001" y="3168123"/>
              <a:ext cx="3527999" cy="1524000"/>
              <a:chOff x="5043802" y="3116573"/>
              <a:chExt cx="3527999" cy="152400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5043802" y="3116573"/>
                <a:ext cx="3515265" cy="15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3802" y="3116573"/>
                <a:ext cx="3527999" cy="1188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5133" y="4102355"/>
                <a:ext cx="436388" cy="504739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0245" y="4102355"/>
                <a:ext cx="436388" cy="504739"/>
              </a:xfrm>
              <a:prstGeom prst="rect">
                <a:avLst/>
              </a:prstGeom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5268582" y="3168123"/>
              <a:ext cx="3515266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236020" y="4874734"/>
            <a:ext cx="3539527" cy="1525418"/>
            <a:chOff x="5236020" y="4874734"/>
            <a:chExt cx="3539527" cy="1525418"/>
          </a:xfrm>
        </p:grpSpPr>
        <p:grpSp>
          <p:nvGrpSpPr>
            <p:cNvPr id="23" name="Group 22"/>
            <p:cNvGrpSpPr/>
            <p:nvPr/>
          </p:nvGrpSpPr>
          <p:grpSpPr>
            <a:xfrm>
              <a:off x="5236020" y="4876152"/>
              <a:ext cx="3528000" cy="1524000"/>
              <a:chOff x="4950249" y="4831344"/>
              <a:chExt cx="3528000" cy="152400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4962984" y="4831344"/>
                <a:ext cx="3515265" cy="15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0249" y="4851810"/>
                <a:ext cx="3528000" cy="1160826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9863" y="5815970"/>
                <a:ext cx="436388" cy="504739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4975" y="5815970"/>
                <a:ext cx="436388" cy="504739"/>
              </a:xfrm>
              <a:prstGeom prst="rect">
                <a:avLst/>
              </a:prstGeom>
            </p:spPr>
          </p:pic>
          <p:sp>
            <p:nvSpPr>
              <p:cNvPr id="59" name="Rectangle 58"/>
              <p:cNvSpPr/>
              <p:nvPr/>
            </p:nvSpPr>
            <p:spPr>
              <a:xfrm>
                <a:off x="7227455" y="4863355"/>
                <a:ext cx="1096818" cy="8285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Rectangle 73"/>
            <p:cNvSpPr/>
            <p:nvPr/>
          </p:nvSpPr>
          <p:spPr>
            <a:xfrm>
              <a:off x="5260281" y="4874734"/>
              <a:ext cx="3515266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58523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Preliminary Data: </a:t>
            </a:r>
            <a:r>
              <a:rPr lang="en-US" sz="36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Human PIT Odors</a:t>
            </a:r>
            <a:endParaRPr lang="en-US" sz="3600" dirty="0" smtClean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9578" y="3168123"/>
            <a:ext cx="3128774" cy="1524000"/>
            <a:chOff x="659578" y="3168123"/>
            <a:chExt cx="3128774" cy="1524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578" y="3168123"/>
              <a:ext cx="3109724" cy="1506650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659578" y="3168123"/>
              <a:ext cx="3128774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0528" y="4874735"/>
            <a:ext cx="3147824" cy="1495383"/>
            <a:chOff x="640528" y="4874735"/>
            <a:chExt cx="3147824" cy="14953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529" y="4874735"/>
              <a:ext cx="3147823" cy="1480263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640528" y="4876152"/>
              <a:ext cx="3147824" cy="1493966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715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-1" y="0"/>
            <a:ext cx="9153515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528875" y="1201914"/>
            <a:ext cx="3305703" cy="687238"/>
            <a:chOff x="347164" y="2967379"/>
            <a:chExt cx="4952265" cy="421594"/>
          </a:xfrm>
        </p:grpSpPr>
        <p:sp>
          <p:nvSpPr>
            <p:cNvPr id="61" name="Rounded Rectangle 60"/>
            <p:cNvSpPr/>
            <p:nvPr/>
          </p:nvSpPr>
          <p:spPr>
            <a:xfrm>
              <a:off x="347164" y="2967379"/>
              <a:ext cx="4952265" cy="400110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4240" y="2992474"/>
              <a:ext cx="4352410" cy="396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Transfer with Monetary Reward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68582" y="1177156"/>
            <a:ext cx="3527999" cy="680262"/>
            <a:chOff x="5043802" y="963634"/>
            <a:chExt cx="3527999" cy="680262"/>
          </a:xfrm>
        </p:grpSpPr>
        <p:sp>
          <p:nvSpPr>
            <p:cNvPr id="63" name="Rounded Rectangle 6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59863" y="997565"/>
              <a:ext cx="2905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Transfer with Olfactory Reward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97" y="3769786"/>
            <a:ext cx="2795669" cy="270510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765398" y="3769787"/>
            <a:ext cx="2719740" cy="2705100"/>
            <a:chOff x="5765398" y="3769787"/>
            <a:chExt cx="2719740" cy="2705100"/>
          </a:xfrm>
        </p:grpSpPr>
        <p:sp>
          <p:nvSpPr>
            <p:cNvPr id="17" name="Rectangle 16"/>
            <p:cNvSpPr/>
            <p:nvPr/>
          </p:nvSpPr>
          <p:spPr>
            <a:xfrm>
              <a:off x="5765398" y="3769787"/>
              <a:ext cx="2719740" cy="270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3148" y="3804117"/>
              <a:ext cx="2513218" cy="2534338"/>
            </a:xfrm>
            <a:prstGeom prst="rect">
              <a:avLst/>
            </a:prstGeom>
          </p:spPr>
        </p:pic>
      </p:grpSp>
      <p:grpSp>
        <p:nvGrpSpPr>
          <p:cNvPr id="10" name="Gruppo 9"/>
          <p:cNvGrpSpPr/>
          <p:nvPr/>
        </p:nvGrpSpPr>
        <p:grpSpPr>
          <a:xfrm>
            <a:off x="5276561" y="2032142"/>
            <a:ext cx="3528001" cy="1530093"/>
            <a:chOff x="5217146" y="2032142"/>
            <a:chExt cx="3528001" cy="1530093"/>
          </a:xfrm>
        </p:grpSpPr>
        <p:sp>
          <p:nvSpPr>
            <p:cNvPr id="31" name="Rectangle 30"/>
            <p:cNvSpPr/>
            <p:nvPr/>
          </p:nvSpPr>
          <p:spPr>
            <a:xfrm>
              <a:off x="5229881" y="2038235"/>
              <a:ext cx="3515265" cy="152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7146" y="2058701"/>
              <a:ext cx="3528000" cy="116082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6760" y="3022861"/>
              <a:ext cx="436388" cy="50473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01872" y="3022861"/>
              <a:ext cx="436388" cy="50473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7494352" y="2070246"/>
              <a:ext cx="1096818" cy="828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29881" y="2032142"/>
              <a:ext cx="3515266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4410540" y="6653164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Talmi</a:t>
            </a:r>
            <a:r>
              <a:rPr kumimoji="0" lang="en-US" sz="100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 al., (2008).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</a:t>
            </a:r>
            <a:r>
              <a:rPr kumimoji="0" lang="en-US" sz="1000" i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Journal of Neuroscience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; Pool et al., (2015). </a:t>
            </a:r>
            <a:r>
              <a:rPr kumimoji="0" lang="en-US" sz="1000" i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JEP:ALC</a:t>
            </a:r>
            <a:endParaRPr kumimoji="0" lang="en-US" sz="100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sp>
        <p:nvSpPr>
          <p:cNvPr id="8" name="Figura a mano libera 7"/>
          <p:cNvSpPr/>
          <p:nvPr/>
        </p:nvSpPr>
        <p:spPr>
          <a:xfrm>
            <a:off x="1619515" y="4159365"/>
            <a:ext cx="652467" cy="716529"/>
          </a:xfrm>
          <a:custGeom>
            <a:avLst/>
            <a:gdLst>
              <a:gd name="connsiteX0" fmla="*/ 17477 w 652467"/>
              <a:gd name="connsiteY0" fmla="*/ 0 h 716529"/>
              <a:gd name="connsiteX1" fmla="*/ 163117 w 652467"/>
              <a:gd name="connsiteY1" fmla="*/ 267970 h 716529"/>
              <a:gd name="connsiteX2" fmla="*/ 326234 w 652467"/>
              <a:gd name="connsiteY2" fmla="*/ 209715 h 716529"/>
              <a:gd name="connsiteX3" fmla="*/ 501002 w 652467"/>
              <a:gd name="connsiteY3" fmla="*/ 285446 h 716529"/>
              <a:gd name="connsiteX4" fmla="*/ 652467 w 652467"/>
              <a:gd name="connsiteY4" fmla="*/ 716529 h 716529"/>
              <a:gd name="connsiteX5" fmla="*/ 489350 w 652467"/>
              <a:gd name="connsiteY5" fmla="*/ 600020 h 716529"/>
              <a:gd name="connsiteX6" fmla="*/ 326234 w 652467"/>
              <a:gd name="connsiteY6" fmla="*/ 436908 h 716529"/>
              <a:gd name="connsiteX7" fmla="*/ 151466 w 652467"/>
              <a:gd name="connsiteY7" fmla="*/ 378653 h 716529"/>
              <a:gd name="connsiteX8" fmla="*/ 0 w 652467"/>
              <a:gd name="connsiteY8" fmla="*/ 157287 h 716529"/>
              <a:gd name="connsiteX9" fmla="*/ 17477 w 652467"/>
              <a:gd name="connsiteY9" fmla="*/ 0 h 71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467" h="716529">
                <a:moveTo>
                  <a:pt x="17477" y="0"/>
                </a:moveTo>
                <a:lnTo>
                  <a:pt x="163117" y="267970"/>
                </a:lnTo>
                <a:lnTo>
                  <a:pt x="326234" y="209715"/>
                </a:lnTo>
                <a:lnTo>
                  <a:pt x="501002" y="285446"/>
                </a:lnTo>
                <a:lnTo>
                  <a:pt x="652467" y="716529"/>
                </a:lnTo>
                <a:lnTo>
                  <a:pt x="489350" y="600020"/>
                </a:lnTo>
                <a:lnTo>
                  <a:pt x="326234" y="436908"/>
                </a:lnTo>
                <a:lnTo>
                  <a:pt x="151466" y="378653"/>
                </a:lnTo>
                <a:lnTo>
                  <a:pt x="0" y="157287"/>
                </a:lnTo>
                <a:lnTo>
                  <a:pt x="17477" y="0"/>
                </a:lnTo>
                <a:close/>
              </a:path>
            </a:pathLst>
          </a:custGeom>
          <a:solidFill>
            <a:srgbClr val="8000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igura a mano libera 8"/>
          <p:cNvSpPr/>
          <p:nvPr/>
        </p:nvSpPr>
        <p:spPr>
          <a:xfrm>
            <a:off x="6862551" y="4310826"/>
            <a:ext cx="908793" cy="553417"/>
          </a:xfrm>
          <a:custGeom>
            <a:avLst/>
            <a:gdLst>
              <a:gd name="connsiteX0" fmla="*/ 0 w 908793"/>
              <a:gd name="connsiteY0" fmla="*/ 0 h 553417"/>
              <a:gd name="connsiteX1" fmla="*/ 198070 w 908793"/>
              <a:gd name="connsiteY1" fmla="*/ 46604 h 553417"/>
              <a:gd name="connsiteX2" fmla="*/ 355362 w 908793"/>
              <a:gd name="connsiteY2" fmla="*/ 215541 h 553417"/>
              <a:gd name="connsiteX3" fmla="*/ 547606 w 908793"/>
              <a:gd name="connsiteY3" fmla="*/ 133985 h 553417"/>
              <a:gd name="connsiteX4" fmla="*/ 728200 w 908793"/>
              <a:gd name="connsiteY4" fmla="*/ 110683 h 553417"/>
              <a:gd name="connsiteX5" fmla="*/ 908793 w 908793"/>
              <a:gd name="connsiteY5" fmla="*/ 157287 h 553417"/>
              <a:gd name="connsiteX6" fmla="*/ 908793 w 908793"/>
              <a:gd name="connsiteY6" fmla="*/ 553417 h 553417"/>
              <a:gd name="connsiteX7" fmla="*/ 722374 w 908793"/>
              <a:gd name="connsiteY7" fmla="*/ 407781 h 553417"/>
              <a:gd name="connsiteX8" fmla="*/ 530129 w 908793"/>
              <a:gd name="connsiteY8" fmla="*/ 297098 h 553417"/>
              <a:gd name="connsiteX9" fmla="*/ 378664 w 908793"/>
              <a:gd name="connsiteY9" fmla="*/ 378654 h 553417"/>
              <a:gd name="connsiteX10" fmla="*/ 186419 w 908793"/>
              <a:gd name="connsiteY10" fmla="*/ 367003 h 553417"/>
              <a:gd name="connsiteX11" fmla="*/ 0 w 908793"/>
              <a:gd name="connsiteY11" fmla="*/ 198065 h 553417"/>
              <a:gd name="connsiteX12" fmla="*/ 0 w 908793"/>
              <a:gd name="connsiteY12" fmla="*/ 0 h 553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793" h="553417">
                <a:moveTo>
                  <a:pt x="0" y="0"/>
                </a:moveTo>
                <a:lnTo>
                  <a:pt x="198070" y="46604"/>
                </a:lnTo>
                <a:lnTo>
                  <a:pt x="355362" y="215541"/>
                </a:lnTo>
                <a:lnTo>
                  <a:pt x="547606" y="133985"/>
                </a:lnTo>
                <a:lnTo>
                  <a:pt x="728200" y="110683"/>
                </a:lnTo>
                <a:lnTo>
                  <a:pt x="908793" y="157287"/>
                </a:lnTo>
                <a:lnTo>
                  <a:pt x="908793" y="553417"/>
                </a:lnTo>
                <a:lnTo>
                  <a:pt x="722374" y="407781"/>
                </a:lnTo>
                <a:lnTo>
                  <a:pt x="530129" y="297098"/>
                </a:lnTo>
                <a:lnTo>
                  <a:pt x="378664" y="378654"/>
                </a:lnTo>
                <a:lnTo>
                  <a:pt x="186419" y="367003"/>
                </a:lnTo>
                <a:lnTo>
                  <a:pt x="0" y="198065"/>
                </a:lnTo>
                <a:lnTo>
                  <a:pt x="0" y="0"/>
                </a:lnTo>
                <a:close/>
              </a:path>
            </a:pathLst>
          </a:custGeom>
          <a:solidFill>
            <a:srgbClr val="800000">
              <a:alpha val="6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extBox 28"/>
          <p:cNvSpPr txBox="1"/>
          <p:nvPr/>
        </p:nvSpPr>
        <p:spPr>
          <a:xfrm>
            <a:off x="758523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Preliminary Data: </a:t>
            </a:r>
            <a:r>
              <a:rPr lang="en-US" sz="36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Human PI</a:t>
            </a:r>
            <a:r>
              <a:rPr lang="en-US" sz="3600" b="1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T</a:t>
            </a:r>
            <a:r>
              <a:rPr lang="en-US" sz="36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 Odors</a:t>
            </a:r>
            <a:endParaRPr lang="en-US" sz="3600" dirty="0" smtClean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66974" y="2032217"/>
            <a:ext cx="3468039" cy="1495383"/>
            <a:chOff x="640528" y="4874735"/>
            <a:chExt cx="3147824" cy="149538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529" y="4874735"/>
              <a:ext cx="3147823" cy="148026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640528" y="4876152"/>
              <a:ext cx="3147824" cy="1493966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6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-1433" y="0"/>
            <a:ext cx="9154948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514538" y="147061"/>
            <a:ext cx="10433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0101"/>
                </a:solidFill>
                <a:latin typeface="Helvetica Neue Light"/>
                <a:cs typeface="Helvetica Neue Light"/>
              </a:rPr>
              <a:t>Preliminary Data: </a:t>
            </a:r>
            <a:r>
              <a:rPr lang="en-US" sz="36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Pleasure Odors</a:t>
            </a:r>
            <a:endParaRPr lang="en-US" sz="3600" dirty="0" smtClean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4410539" y="6653164"/>
            <a:ext cx="46340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Helvetica Neue UltraLight"/>
                <a:cs typeface="Helvetica Neue UltraLight"/>
              </a:rPr>
              <a:t>Delplanque et al., (2008</a:t>
            </a:r>
            <a:r>
              <a:rPr lang="en-US" sz="1000" kern="0" dirty="0" smtClean="0">
                <a:solidFill>
                  <a:srgbClr val="000000"/>
                </a:solidFill>
                <a:latin typeface="Helvetica Neue UltraLight"/>
                <a:cs typeface="Helvetica Neue UltraLight"/>
              </a:rPr>
              <a:t>)</a:t>
            </a:r>
            <a:r>
              <a:rPr lang="en-US" sz="1000" i="1" kern="0" dirty="0" smtClean="0">
                <a:solidFill>
                  <a:srgbClr val="000000"/>
                </a:solidFill>
                <a:latin typeface="Helvetica Neue UltraLight"/>
                <a:cs typeface="Helvetica Neue UltraLight"/>
              </a:rPr>
              <a:t>; </a:t>
            </a:r>
            <a:r>
              <a:rPr lang="en-US" sz="1000" kern="0" dirty="0" err="1" smtClean="0">
                <a:solidFill>
                  <a:srgbClr val="000000"/>
                </a:solidFill>
                <a:latin typeface="Helvetica Neue UltraLight"/>
                <a:cs typeface="Helvetica Neue UltraLight"/>
              </a:rPr>
              <a:t>Kringelbach</a:t>
            </a:r>
            <a:r>
              <a:rPr lang="en-US" sz="1000" kern="0" dirty="0" smtClean="0">
                <a:solidFill>
                  <a:srgbClr val="000000"/>
                </a:solidFill>
                <a:latin typeface="Helvetica Neue UltraLight"/>
                <a:cs typeface="Helvetica Neue UltraLight"/>
              </a:rPr>
              <a:t> </a:t>
            </a:r>
            <a:r>
              <a:rPr lang="en-US" sz="1000" kern="0" dirty="0">
                <a:solidFill>
                  <a:srgbClr val="000000"/>
                </a:solidFill>
                <a:latin typeface="Helvetica Neue UltraLight"/>
                <a:cs typeface="Helvetica Neue UltraLight"/>
              </a:rPr>
              <a:t>et al., (2008</a:t>
            </a:r>
            <a:r>
              <a:rPr lang="en-US" sz="1000" kern="0" dirty="0" smtClean="0">
                <a:solidFill>
                  <a:srgbClr val="000000"/>
                </a:solidFill>
                <a:latin typeface="Helvetica Neue UltraLight"/>
                <a:cs typeface="Helvetica Neue UltraLight"/>
              </a:rPr>
              <a:t>); </a:t>
            </a:r>
            <a:r>
              <a:rPr lang="en-US" sz="1000" kern="0" dirty="0" err="1" smtClean="0">
                <a:solidFill>
                  <a:srgbClr val="000000"/>
                </a:solidFill>
                <a:latin typeface="Helvetica Neue UltraLight"/>
                <a:cs typeface="Helvetica Neue UltraLight"/>
              </a:rPr>
              <a:t>Pichon</a:t>
            </a:r>
            <a:r>
              <a:rPr lang="en-US" sz="1000" kern="0" dirty="0" smtClean="0">
                <a:solidFill>
                  <a:srgbClr val="000000"/>
                </a:solidFill>
                <a:latin typeface="Helvetica Neue UltraLight"/>
                <a:cs typeface="Helvetica Neue UltraLight"/>
              </a:rPr>
              <a:t> et al., (in prep)</a:t>
            </a:r>
            <a:endParaRPr kumimoji="0" lang="en-US" sz="100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  <a:p>
            <a:pPr defTabSz="914400">
              <a:defRPr/>
            </a:pPr>
            <a:r>
              <a:rPr kumimoji="0" lang="en-US" sz="1000" b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</a:t>
            </a:r>
            <a:endParaRPr kumimoji="0" lang="en-US" sz="10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pic>
        <p:nvPicPr>
          <p:cNvPr id="3" name="Immagine 2" descr="2010-12-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3" y="1286282"/>
            <a:ext cx="3325964" cy="2217309"/>
          </a:xfrm>
          <a:prstGeom prst="rect">
            <a:avLst/>
          </a:prstGeom>
        </p:spPr>
      </p:pic>
      <p:grpSp>
        <p:nvGrpSpPr>
          <p:cNvPr id="2" name="Gruppo 1"/>
          <p:cNvGrpSpPr/>
          <p:nvPr/>
        </p:nvGrpSpPr>
        <p:grpSpPr>
          <a:xfrm>
            <a:off x="4803913" y="1227446"/>
            <a:ext cx="3975652" cy="2361684"/>
            <a:chOff x="5113131" y="1227446"/>
            <a:chExt cx="3346172" cy="2361684"/>
          </a:xfrm>
        </p:grpSpPr>
        <p:sp>
          <p:nvSpPr>
            <p:cNvPr id="44" name="Rectangle 38"/>
            <p:cNvSpPr/>
            <p:nvPr/>
          </p:nvSpPr>
          <p:spPr>
            <a:xfrm>
              <a:off x="5212522" y="1227446"/>
              <a:ext cx="3213651" cy="23616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4"/>
            <p:cNvCxnSpPr/>
            <p:nvPr/>
          </p:nvCxnSpPr>
          <p:spPr>
            <a:xfrm>
              <a:off x="5608898" y="2824016"/>
              <a:ext cx="2408667" cy="0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43"/>
            <p:cNvCxnSpPr/>
            <p:nvPr/>
          </p:nvCxnSpPr>
          <p:spPr>
            <a:xfrm>
              <a:off x="7464209" y="2670209"/>
              <a:ext cx="0" cy="26485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45"/>
            <p:cNvSpPr txBox="1"/>
            <p:nvPr/>
          </p:nvSpPr>
          <p:spPr>
            <a:xfrm>
              <a:off x="6064065" y="1698674"/>
              <a:ext cx="1400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Neue Light"/>
                  <a:cs typeface="Helvetica Neue Light"/>
                </a:rPr>
                <a:t>Did you find the odor pleasant ?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34" name="Rectangle 41"/>
            <p:cNvSpPr/>
            <p:nvPr/>
          </p:nvSpPr>
          <p:spPr>
            <a:xfrm>
              <a:off x="5212522" y="1227447"/>
              <a:ext cx="3213651" cy="23616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5"/>
            <p:cNvSpPr txBox="1"/>
            <p:nvPr/>
          </p:nvSpPr>
          <p:spPr>
            <a:xfrm>
              <a:off x="5113131" y="3041926"/>
              <a:ext cx="12124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Neue Light"/>
                  <a:cs typeface="Helvetica Neue Light"/>
                </a:rPr>
                <a:t>Extremely </a:t>
              </a:r>
              <a:r>
                <a:rPr lang="en-US" sz="1200" dirty="0">
                  <a:latin typeface="Helvetica Neue Light"/>
                  <a:cs typeface="Helvetica Neue Light"/>
                </a:rPr>
                <a:t>U</a:t>
              </a:r>
              <a:r>
                <a:rPr lang="en-US" sz="1200" dirty="0" smtClean="0">
                  <a:latin typeface="Helvetica Neue Light"/>
                  <a:cs typeface="Helvetica Neue Light"/>
                </a:rPr>
                <a:t>npleasant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43" name="TextBox 45"/>
            <p:cNvSpPr txBox="1"/>
            <p:nvPr/>
          </p:nvSpPr>
          <p:spPr>
            <a:xfrm>
              <a:off x="7246898" y="3031940"/>
              <a:ext cx="12124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Neue Light"/>
                  <a:cs typeface="Helvetica Neue Light"/>
                </a:rPr>
                <a:t>Extremely</a:t>
              </a:r>
            </a:p>
            <a:p>
              <a:pPr algn="ctr"/>
              <a:r>
                <a:rPr lang="en-US" sz="1200" dirty="0">
                  <a:latin typeface="Helvetica Neue Light"/>
                  <a:cs typeface="Helvetica Neue Light"/>
                </a:rPr>
                <a:t>P</a:t>
              </a:r>
              <a:r>
                <a:rPr lang="en-US" sz="1200" dirty="0" smtClean="0">
                  <a:latin typeface="Helvetica Neue Light"/>
                  <a:cs typeface="Helvetica Neue Light"/>
                </a:rPr>
                <a:t>leasant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</p:grpSp>
      <p:sp>
        <p:nvSpPr>
          <p:cNvPr id="45" name="Cloud Callout 44"/>
          <p:cNvSpPr/>
          <p:nvPr/>
        </p:nvSpPr>
        <p:spPr>
          <a:xfrm>
            <a:off x="4163391" y="1765067"/>
            <a:ext cx="1233664" cy="790543"/>
          </a:xfrm>
          <a:prstGeom prst="cloudCallout">
            <a:avLst/>
          </a:prstGeom>
          <a:solidFill>
            <a:srgbClr val="63462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8"/>
          <p:cNvSpPr/>
          <p:nvPr/>
        </p:nvSpPr>
        <p:spPr>
          <a:xfrm>
            <a:off x="478513" y="3853947"/>
            <a:ext cx="7947660" cy="2704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163317"/>
              </p:ext>
            </p:extLst>
          </p:nvPr>
        </p:nvGraphicFramePr>
        <p:xfrm>
          <a:off x="468445" y="3853947"/>
          <a:ext cx="7980790" cy="2669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1" name="Straight Connector 4"/>
          <p:cNvCxnSpPr/>
          <p:nvPr/>
        </p:nvCxnSpPr>
        <p:spPr>
          <a:xfrm>
            <a:off x="1185193" y="4848646"/>
            <a:ext cx="7080260" cy="0"/>
          </a:xfrm>
          <a:prstGeom prst="line">
            <a:avLst/>
          </a:prstGeom>
          <a:ln w="28575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6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Graphic spid="2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8523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Aims of the Current </a:t>
            </a:r>
            <a:r>
              <a:rPr lang="en-US" sz="4000" dirty="0">
                <a:solidFill>
                  <a:srgbClr val="700101"/>
                </a:solidFill>
                <a:latin typeface="Helvetica Neue Light"/>
                <a:cs typeface="Helvetica Neue Light"/>
              </a:rPr>
              <a:t>S</a:t>
            </a:r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tudy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01967" y="3599546"/>
            <a:ext cx="1819498" cy="774060"/>
            <a:chOff x="3833733" y="2498727"/>
            <a:chExt cx="2470027" cy="400110"/>
          </a:xfrm>
        </p:grpSpPr>
        <p:sp>
          <p:nvSpPr>
            <p:cNvPr id="7" name="Rounded Rectangle 6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33733" y="2498728"/>
              <a:ext cx="2470027" cy="349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Wanting</a:t>
              </a:r>
            </a:p>
            <a:p>
              <a:pPr algn="ctr"/>
              <a:r>
                <a:rPr lang="en-US" i="1" dirty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Effort before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889409" y="4431522"/>
            <a:ext cx="1985032" cy="791752"/>
            <a:chOff x="3680932" y="3124309"/>
            <a:chExt cx="2694746" cy="400110"/>
          </a:xfrm>
        </p:grpSpPr>
        <p:sp>
          <p:nvSpPr>
            <p:cNvPr id="10" name="Rounded Rectangle 9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0932" y="3124309"/>
              <a:ext cx="2694746" cy="342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Liking</a:t>
              </a:r>
            </a:p>
            <a:p>
              <a:pPr algn="ctr"/>
              <a:r>
                <a:rPr lang="en-US" i="1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Pleasure during</a:t>
              </a:r>
              <a:endParaRPr lang="en-US" i="1" dirty="0">
                <a:solidFill>
                  <a:schemeClr val="bg1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620" y="3498137"/>
            <a:ext cx="2559348" cy="1861008"/>
            <a:chOff x="404241" y="2967379"/>
            <a:chExt cx="3195888" cy="400110"/>
          </a:xfrm>
        </p:grpSpPr>
        <p:sp>
          <p:nvSpPr>
            <p:cNvPr id="13" name="Rounded Rectangle 12"/>
            <p:cNvSpPr/>
            <p:nvPr/>
          </p:nvSpPr>
          <p:spPr>
            <a:xfrm>
              <a:off x="404241" y="2967379"/>
              <a:ext cx="3015376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241" y="2992474"/>
              <a:ext cx="3195888" cy="2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 smtClean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  <a:p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  <a:p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Reward Processing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4410540" y="6647243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Baliki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 et al. (2013). </a:t>
            </a:r>
            <a:r>
              <a:rPr kumimoji="0" lang="en-US" sz="1000" i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Journal of Neuroscience </a:t>
            </a:r>
            <a:endParaRPr kumimoji="0" lang="en-US" sz="100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931206" y="3606480"/>
            <a:ext cx="1819498" cy="774060"/>
            <a:chOff x="3833733" y="2498727"/>
            <a:chExt cx="2470027" cy="400110"/>
          </a:xfrm>
        </p:grpSpPr>
        <p:sp>
          <p:nvSpPr>
            <p:cNvPr id="38" name="Rounded Rectangle 37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33733" y="2498727"/>
              <a:ext cx="2470027" cy="365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NAcc</a:t>
              </a:r>
            </a:p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core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943302" y="4434291"/>
            <a:ext cx="1708272" cy="832540"/>
            <a:chOff x="3833733" y="3103697"/>
            <a:chExt cx="2319035" cy="420722"/>
          </a:xfrm>
        </p:grpSpPr>
        <p:sp>
          <p:nvSpPr>
            <p:cNvPr id="41" name="Rounded Rectangle 40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33733" y="3103697"/>
              <a:ext cx="2319035" cy="35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Hotspot NAcc shell</a:t>
              </a:r>
              <a:endParaRPr lang="en-US" sz="2000" i="1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960192" y="3602205"/>
            <a:ext cx="1819498" cy="774060"/>
            <a:chOff x="3833733" y="2498727"/>
            <a:chExt cx="2470027" cy="400110"/>
          </a:xfrm>
        </p:grpSpPr>
        <p:sp>
          <p:nvSpPr>
            <p:cNvPr id="44" name="Rounded Rectangle 43"/>
            <p:cNvSpPr/>
            <p:nvPr/>
          </p:nvSpPr>
          <p:spPr>
            <a:xfrm>
              <a:off x="3833733" y="2498727"/>
              <a:ext cx="2319034" cy="400110"/>
            </a:xfrm>
            <a:prstGeom prst="roundRect">
              <a:avLst/>
            </a:prstGeom>
            <a:solidFill>
              <a:srgbClr val="C0800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33733" y="2498727"/>
              <a:ext cx="2470027" cy="365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NAcc caudal and medial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972288" y="4430016"/>
            <a:ext cx="1708272" cy="832540"/>
            <a:chOff x="3833733" y="3103697"/>
            <a:chExt cx="2319035" cy="420722"/>
          </a:xfrm>
        </p:grpSpPr>
        <p:sp>
          <p:nvSpPr>
            <p:cNvPr id="47" name="Rounded Rectangle 46"/>
            <p:cNvSpPr/>
            <p:nvPr/>
          </p:nvSpPr>
          <p:spPr>
            <a:xfrm>
              <a:off x="3833733" y="3124309"/>
              <a:ext cx="2319034" cy="400110"/>
            </a:xfrm>
            <a:prstGeom prst="roundRect">
              <a:avLst/>
            </a:prstGeom>
            <a:solidFill>
              <a:srgbClr val="3C4F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33733" y="3103697"/>
              <a:ext cx="2319035" cy="357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NAcc rostral and lateral</a:t>
              </a:r>
              <a:endParaRPr lang="en-US" sz="2000" i="1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49" name="Rounded Rectangle 48"/>
          <p:cNvSpPr/>
          <p:nvPr/>
        </p:nvSpPr>
        <p:spPr>
          <a:xfrm>
            <a:off x="6885626" y="3509181"/>
            <a:ext cx="1854785" cy="2021172"/>
          </a:xfrm>
          <a:prstGeom prst="roundRect">
            <a:avLst/>
          </a:prstGeom>
          <a:noFill/>
          <a:ln w="38100" cmpd="sng">
            <a:solidFill>
              <a:srgbClr val="70010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010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911812" y="2841737"/>
            <a:ext cx="1728833" cy="628952"/>
            <a:chOff x="404241" y="2942944"/>
            <a:chExt cx="3195888" cy="400110"/>
          </a:xfrm>
        </p:grpSpPr>
        <p:sp>
          <p:nvSpPr>
            <p:cNvPr id="57" name="Rounded Rectangle 56"/>
            <p:cNvSpPr/>
            <p:nvPr/>
          </p:nvSpPr>
          <p:spPr>
            <a:xfrm>
              <a:off x="584752" y="2942944"/>
              <a:ext cx="3015377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4241" y="2992474"/>
              <a:ext cx="3195888" cy="25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Humans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874441" y="2843153"/>
            <a:ext cx="1728833" cy="628952"/>
            <a:chOff x="404241" y="2942944"/>
            <a:chExt cx="3195888" cy="400110"/>
          </a:xfrm>
        </p:grpSpPr>
        <p:sp>
          <p:nvSpPr>
            <p:cNvPr id="69" name="Rounded Rectangle 68"/>
            <p:cNvSpPr/>
            <p:nvPr/>
          </p:nvSpPr>
          <p:spPr>
            <a:xfrm>
              <a:off x="584752" y="2942944"/>
              <a:ext cx="3015377" cy="400110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4241" y="2992474"/>
              <a:ext cx="3195888" cy="25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Animals</a:t>
              </a:r>
              <a:endParaRPr lang="en-US" sz="2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51" name="TextBox 49"/>
          <p:cNvSpPr txBox="1"/>
          <p:nvPr/>
        </p:nvSpPr>
        <p:spPr>
          <a:xfrm>
            <a:off x="6405215" y="6124023"/>
            <a:ext cx="2879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High-Resolution</a:t>
            </a:r>
          </a:p>
        </p:txBody>
      </p:sp>
      <p:sp>
        <p:nvSpPr>
          <p:cNvPr id="52" name="Down Arrow 14"/>
          <p:cNvSpPr/>
          <p:nvPr/>
        </p:nvSpPr>
        <p:spPr>
          <a:xfrm>
            <a:off x="7505147" y="5651826"/>
            <a:ext cx="598230" cy="558294"/>
          </a:xfrm>
          <a:prstGeom prst="downArrow">
            <a:avLst/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Immagin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238" y="705933"/>
            <a:ext cx="1356239" cy="20291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147" y="754118"/>
            <a:ext cx="913136" cy="19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4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" y="0"/>
            <a:ext cx="9153515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Experimental Procedure</a:t>
            </a:r>
            <a:endParaRPr lang="en-US" sz="4000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30855" y="1249900"/>
            <a:ext cx="3527999" cy="652217"/>
            <a:chOff x="5043802" y="963634"/>
            <a:chExt cx="3527999" cy="652217"/>
          </a:xfrm>
        </p:grpSpPr>
        <p:sp>
          <p:nvSpPr>
            <p:cNvPr id="23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43802" y="1054309"/>
              <a:ext cx="3524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Day 1 (outside the scanner)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40274" y="3324835"/>
            <a:ext cx="3527999" cy="1524000"/>
            <a:chOff x="240274" y="3324835"/>
            <a:chExt cx="3527999" cy="1524000"/>
          </a:xfrm>
        </p:grpSpPr>
        <p:grpSp>
          <p:nvGrpSpPr>
            <p:cNvPr id="17" name="Group 16"/>
            <p:cNvGrpSpPr/>
            <p:nvPr/>
          </p:nvGrpSpPr>
          <p:grpSpPr>
            <a:xfrm>
              <a:off x="240274" y="3324835"/>
              <a:ext cx="3527999" cy="1524000"/>
              <a:chOff x="5043802" y="3116573"/>
              <a:chExt cx="3527999" cy="15240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5043802" y="3116573"/>
                <a:ext cx="3515265" cy="15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43802" y="3116573"/>
                <a:ext cx="3527999" cy="1188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5133" y="4102355"/>
                <a:ext cx="436388" cy="50473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0245" y="4102355"/>
                <a:ext cx="436388" cy="504739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253007" y="3324835"/>
              <a:ext cx="3515266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46640" y="1984373"/>
            <a:ext cx="3521633" cy="1202779"/>
            <a:chOff x="246640" y="1984373"/>
            <a:chExt cx="3521633" cy="1202779"/>
          </a:xfrm>
        </p:grpSpPr>
        <p:sp>
          <p:nvSpPr>
            <p:cNvPr id="15" name="Rectangle 14"/>
            <p:cNvSpPr/>
            <p:nvPr/>
          </p:nvSpPr>
          <p:spPr>
            <a:xfrm>
              <a:off x="246640" y="2003893"/>
              <a:ext cx="3515266" cy="11832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640" y="1984373"/>
              <a:ext cx="3515266" cy="1156829"/>
            </a:xfrm>
            <a:prstGeom prst="rect">
              <a:avLst/>
            </a:prstGeom>
            <a:effectLst/>
          </p:spPr>
        </p:pic>
        <p:sp>
          <p:nvSpPr>
            <p:cNvPr id="33" name="Rectangle 32"/>
            <p:cNvSpPr/>
            <p:nvPr/>
          </p:nvSpPr>
          <p:spPr>
            <a:xfrm>
              <a:off x="253007" y="2008335"/>
              <a:ext cx="3515266" cy="1178817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46640" y="5095249"/>
            <a:ext cx="3521633" cy="1183259"/>
            <a:chOff x="246640" y="5095249"/>
            <a:chExt cx="3521633" cy="1183259"/>
          </a:xfrm>
        </p:grpSpPr>
        <p:sp>
          <p:nvSpPr>
            <p:cNvPr id="31" name="Rectangle 30"/>
            <p:cNvSpPr/>
            <p:nvPr/>
          </p:nvSpPr>
          <p:spPr>
            <a:xfrm>
              <a:off x="253007" y="5095249"/>
              <a:ext cx="3515266" cy="11832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6640" y="5095249"/>
              <a:ext cx="3515266" cy="1178817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01605" y="5352585"/>
              <a:ext cx="774590" cy="6009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64688" y="5352585"/>
              <a:ext cx="774590" cy="6009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631902" y="5798634"/>
              <a:ext cx="538976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676717" y="5798634"/>
              <a:ext cx="538976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1025907" y="5755267"/>
              <a:ext cx="0" cy="8673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2163312" y="5758987"/>
              <a:ext cx="1" cy="8673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626640" y="5447490"/>
              <a:ext cx="830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Intensity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1605" y="5473335"/>
              <a:ext cx="774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Neue Light"/>
                  <a:cs typeface="Helvetica Neue Light"/>
                </a:rPr>
                <a:t>Liking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</p:grpSp>
      <p:sp>
        <p:nvSpPr>
          <p:cNvPr id="47" name="Down Arrow 46"/>
          <p:cNvSpPr/>
          <p:nvPr/>
        </p:nvSpPr>
        <p:spPr>
          <a:xfrm rot="16200000">
            <a:off x="4086250" y="5445342"/>
            <a:ext cx="598230" cy="558294"/>
          </a:xfrm>
          <a:prstGeom prst="downArrow">
            <a:avLst/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/>
          <p:cNvSpPr/>
          <p:nvPr/>
        </p:nvSpPr>
        <p:spPr>
          <a:xfrm>
            <a:off x="4106218" y="1942338"/>
            <a:ext cx="558294" cy="2975394"/>
          </a:xfrm>
          <a:prstGeom prst="rightBrace">
            <a:avLst>
              <a:gd name="adj1" fmla="val 39916"/>
              <a:gd name="adj2" fmla="val 50734"/>
            </a:avLst>
          </a:prstGeom>
          <a:ln w="38100" cmpd="sng">
            <a:solidFill>
              <a:srgbClr val="70010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216186" y="3141942"/>
            <a:ext cx="3093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Manipulation check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42890" y="5493656"/>
            <a:ext cx="373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Select neutral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odor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068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Experimental Procedure</a:t>
            </a:r>
            <a:endParaRPr lang="en-US" sz="4000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30855" y="1249900"/>
            <a:ext cx="3527999" cy="652217"/>
            <a:chOff x="5043802" y="963634"/>
            <a:chExt cx="3527999" cy="652217"/>
          </a:xfrm>
        </p:grpSpPr>
        <p:sp>
          <p:nvSpPr>
            <p:cNvPr id="23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59863" y="1054309"/>
              <a:ext cx="2905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Day 2 (in the scanner)</a:t>
              </a:r>
            </a:p>
          </p:txBody>
        </p:sp>
      </p:grpSp>
      <p:sp>
        <p:nvSpPr>
          <p:cNvPr id="47" name="Down Arrow 46"/>
          <p:cNvSpPr/>
          <p:nvPr/>
        </p:nvSpPr>
        <p:spPr>
          <a:xfrm rot="16200000">
            <a:off x="5192632" y="2262013"/>
            <a:ext cx="598230" cy="558294"/>
          </a:xfrm>
          <a:prstGeom prst="downArrow">
            <a:avLst/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741920" y="2288211"/>
            <a:ext cx="346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Learning reminders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68231" y="2242045"/>
            <a:ext cx="1222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5 min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68231" y="3848952"/>
            <a:ext cx="1222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20 min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68231" y="5425373"/>
            <a:ext cx="1222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20 min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246640" y="2003893"/>
            <a:ext cx="3521633" cy="1183259"/>
            <a:chOff x="246640" y="2003893"/>
            <a:chExt cx="3521633" cy="1183259"/>
          </a:xfrm>
        </p:grpSpPr>
        <p:sp>
          <p:nvSpPr>
            <p:cNvPr id="15" name="Rectangle 14"/>
            <p:cNvSpPr/>
            <p:nvPr/>
          </p:nvSpPr>
          <p:spPr>
            <a:xfrm>
              <a:off x="246640" y="2003893"/>
              <a:ext cx="3515266" cy="11832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3007" y="2008335"/>
              <a:ext cx="3515266" cy="1178817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950" y="2089129"/>
              <a:ext cx="1081297" cy="105207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924" y="2078180"/>
              <a:ext cx="1000249" cy="1108972"/>
            </a:xfrm>
            <a:prstGeom prst="rect">
              <a:avLst/>
            </a:prstGeom>
          </p:spPr>
        </p:pic>
      </p:grpSp>
      <p:grpSp>
        <p:nvGrpSpPr>
          <p:cNvPr id="9" name="Gruppo 8"/>
          <p:cNvGrpSpPr/>
          <p:nvPr/>
        </p:nvGrpSpPr>
        <p:grpSpPr>
          <a:xfrm>
            <a:off x="246640" y="3349316"/>
            <a:ext cx="3539527" cy="1525418"/>
            <a:chOff x="246640" y="3349316"/>
            <a:chExt cx="3539527" cy="1525418"/>
          </a:xfrm>
        </p:grpSpPr>
        <p:sp>
          <p:nvSpPr>
            <p:cNvPr id="39" name="Rectangle 38"/>
            <p:cNvSpPr/>
            <p:nvPr/>
          </p:nvSpPr>
          <p:spPr>
            <a:xfrm>
              <a:off x="259375" y="3350734"/>
              <a:ext cx="3515265" cy="152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640" y="3371200"/>
              <a:ext cx="3528000" cy="116082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54" y="4335360"/>
              <a:ext cx="436388" cy="50473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1366" y="4335360"/>
              <a:ext cx="436388" cy="504739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2523846" y="3382745"/>
              <a:ext cx="1096818" cy="828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0901" y="3349316"/>
              <a:ext cx="3515266" cy="1524000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Down Arrow 53"/>
          <p:cNvSpPr/>
          <p:nvPr/>
        </p:nvSpPr>
        <p:spPr>
          <a:xfrm rot="16200000">
            <a:off x="5192632" y="3868920"/>
            <a:ext cx="598230" cy="558294"/>
          </a:xfrm>
          <a:prstGeom prst="downArrow">
            <a:avLst/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41920" y="3662352"/>
            <a:ext cx="3460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PIT (15 trials*CS)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CS+; CS-; Baseline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56" name="Down Arrow 55"/>
          <p:cNvSpPr/>
          <p:nvPr/>
        </p:nvSpPr>
        <p:spPr>
          <a:xfrm rot="16200000">
            <a:off x="5192632" y="5442165"/>
            <a:ext cx="598230" cy="558294"/>
          </a:xfrm>
          <a:prstGeom prst="downArrow">
            <a:avLst/>
          </a:prstGeom>
          <a:solidFill>
            <a:srgbClr val="7001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548924" y="5355157"/>
            <a:ext cx="3761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Pleasure (15 trials*odor)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Choco; neutral;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control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30855" y="5095249"/>
            <a:ext cx="3537375" cy="1564644"/>
            <a:chOff x="230855" y="5095249"/>
            <a:chExt cx="3537375" cy="1564644"/>
          </a:xfrm>
        </p:grpSpPr>
        <p:sp>
          <p:nvSpPr>
            <p:cNvPr id="31" name="Rectangle 30"/>
            <p:cNvSpPr/>
            <p:nvPr/>
          </p:nvSpPr>
          <p:spPr>
            <a:xfrm>
              <a:off x="230855" y="5095249"/>
              <a:ext cx="3515266" cy="15646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6639" y="5095249"/>
              <a:ext cx="3521591" cy="1564644"/>
            </a:xfrm>
            <a:prstGeom prst="rect">
              <a:avLst/>
            </a:prstGeom>
            <a:noFill/>
            <a:ln w="19050" cmpd="sng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599613" y="5361636"/>
              <a:ext cx="928345" cy="7471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703073" y="5886978"/>
              <a:ext cx="538976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47888" y="5886978"/>
              <a:ext cx="538976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2097078" y="5843611"/>
              <a:ext cx="0" cy="8673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3234483" y="5847331"/>
              <a:ext cx="1" cy="86732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7811" y="5535834"/>
              <a:ext cx="8301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Intensity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06473" y="5535834"/>
              <a:ext cx="9283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Helvetica Neue Light"/>
                  <a:cs typeface="Helvetica Neue Light"/>
                </a:rPr>
                <a:t>Liking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51" name="Rectangle 41"/>
            <p:cNvSpPr/>
            <p:nvPr/>
          </p:nvSpPr>
          <p:spPr>
            <a:xfrm>
              <a:off x="1506473" y="5361636"/>
              <a:ext cx="928345" cy="7471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4"/>
            <p:cNvCxnSpPr/>
            <p:nvPr/>
          </p:nvCxnSpPr>
          <p:spPr>
            <a:xfrm>
              <a:off x="374950" y="6359639"/>
              <a:ext cx="3245714" cy="0"/>
            </a:xfrm>
            <a:prstGeom prst="line">
              <a:avLst/>
            </a:prstGeom>
            <a:ln w="31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riangolo isoscele 7"/>
            <p:cNvSpPr/>
            <p:nvPr/>
          </p:nvSpPr>
          <p:spPr>
            <a:xfrm rot="5400000">
              <a:off x="3611268" y="6305780"/>
              <a:ext cx="110435" cy="10950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Cloud Callout 44"/>
            <p:cNvSpPr/>
            <p:nvPr/>
          </p:nvSpPr>
          <p:spPr>
            <a:xfrm>
              <a:off x="502647" y="5491662"/>
              <a:ext cx="655474" cy="442401"/>
            </a:xfrm>
            <a:prstGeom prst="cloudCallout">
              <a:avLst/>
            </a:prstGeom>
            <a:solidFill>
              <a:srgbClr val="634624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630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/>
      <p:bldP spid="32" grpId="0"/>
      <p:bldP spid="36" grpId="0"/>
      <p:bldP spid="37" grpId="0"/>
      <p:bldP spid="54" grpId="0" animBg="1"/>
      <p:bldP spid="55" grpId="0"/>
      <p:bldP spid="56" grpId="0" animBg="1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76000">
                <a:srgbClr val="D9D0C9">
                  <a:alpha val="20000"/>
                </a:srgbClr>
              </a:gs>
              <a:gs pos="100000">
                <a:srgbClr val="000000">
                  <a:alpha val="38000"/>
                </a:srgbClr>
              </a:gs>
            </a:gsLst>
            <a:lin ang="16200000" scaled="0"/>
            <a:tileRect/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5463" y="885109"/>
            <a:ext cx="8929111" cy="0"/>
          </a:xfrm>
          <a:prstGeom prst="line">
            <a:avLst/>
          </a:prstGeom>
          <a:ln>
            <a:solidFill>
              <a:srgbClr val="4040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14" y="128274"/>
            <a:ext cx="800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700101"/>
                </a:solidFill>
                <a:latin typeface="Helvetica Neue Light"/>
                <a:cs typeface="Helvetica Neue Light"/>
              </a:rPr>
              <a:t>Technical Parameters</a:t>
            </a:r>
            <a:endParaRPr lang="en-US" sz="4000" dirty="0">
              <a:solidFill>
                <a:srgbClr val="70010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458840" y="6663926"/>
            <a:ext cx="469467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30855" y="1117384"/>
            <a:ext cx="3855232" cy="652217"/>
            <a:chOff x="5043802" y="963634"/>
            <a:chExt cx="3527999" cy="652217"/>
          </a:xfrm>
        </p:grpSpPr>
        <p:sp>
          <p:nvSpPr>
            <p:cNvPr id="23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43802" y="963634"/>
              <a:ext cx="352799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Sequence </a:t>
              </a:r>
            </a:p>
            <a:p>
              <a:r>
                <a:rPr lang="en-US" sz="14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(from </a:t>
              </a:r>
              <a:r>
                <a:rPr lang="en-US" sz="14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Prévost </a:t>
              </a:r>
              <a:r>
                <a:rPr lang="en-US" sz="14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et al., 2012)</a:t>
              </a:r>
            </a:p>
          </p:txBody>
        </p:sp>
      </p:grpSp>
      <p:sp>
        <p:nvSpPr>
          <p:cNvPr id="48" name="TextBox 54"/>
          <p:cNvSpPr txBox="1"/>
          <p:nvPr/>
        </p:nvSpPr>
        <p:spPr>
          <a:xfrm>
            <a:off x="263984" y="1830170"/>
            <a:ext cx="3656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26 Partial EPI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60" name="TextBox 54"/>
          <p:cNvSpPr txBox="1"/>
          <p:nvPr/>
        </p:nvSpPr>
        <p:spPr>
          <a:xfrm>
            <a:off x="331296" y="2291835"/>
            <a:ext cx="346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TR 2400 TE 41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61" name="TextBox 54"/>
          <p:cNvSpPr txBox="1"/>
          <p:nvPr/>
        </p:nvSpPr>
        <p:spPr>
          <a:xfrm>
            <a:off x="331296" y="2753500"/>
            <a:ext cx="346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1.8 voxel isometric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64" name="TextBox 6"/>
          <p:cNvSpPr txBox="1">
            <a:spLocks noChangeArrowheads="1"/>
          </p:cNvSpPr>
          <p:nvPr/>
        </p:nvSpPr>
        <p:spPr bwMode="auto">
          <a:xfrm>
            <a:off x="4410540" y="6653164"/>
            <a:ext cx="446322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entury Gothic" charset="0"/>
                <a:ea typeface="MS PGothic" charset="0"/>
                <a:cs typeface="MS PGothic" charset="0"/>
              </a:defRPr>
            </a:lvl9pPr>
          </a:lstStyle>
          <a:p>
            <a:pPr lvl="0" defTabSz="914400">
              <a:defRPr/>
            </a:pPr>
            <a:r>
              <a:rPr lang="fr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Prévost 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et </a:t>
            </a:r>
            <a:r>
              <a:rPr kumimoji="0" lang="en-US" sz="100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al., (2012). </a:t>
            </a:r>
            <a:r>
              <a:rPr kumimoji="0" lang="en-US" sz="1000" i="1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UltraLight"/>
                <a:cs typeface="Helvetica Neue UltraLight"/>
              </a:rPr>
              <a:t>Journal of Neuroscience</a:t>
            </a:r>
            <a:endParaRPr kumimoji="0" lang="en-US" sz="100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UltraLight"/>
              <a:cs typeface="Helvetica Neue UltraLight"/>
            </a:endParaRPr>
          </a:p>
        </p:txBody>
      </p:sp>
      <p:grpSp>
        <p:nvGrpSpPr>
          <p:cNvPr id="65" name="Group 21"/>
          <p:cNvGrpSpPr/>
          <p:nvPr/>
        </p:nvGrpSpPr>
        <p:grpSpPr>
          <a:xfrm>
            <a:off x="230855" y="4205882"/>
            <a:ext cx="3855232" cy="652217"/>
            <a:chOff x="5043802" y="963634"/>
            <a:chExt cx="3527999" cy="652217"/>
          </a:xfrm>
        </p:grpSpPr>
        <p:sp>
          <p:nvSpPr>
            <p:cNvPr id="66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TextBox 23"/>
            <p:cNvSpPr txBox="1"/>
            <p:nvPr/>
          </p:nvSpPr>
          <p:spPr>
            <a:xfrm>
              <a:off x="5043802" y="1082977"/>
              <a:ext cx="352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Other resources</a:t>
              </a:r>
              <a:endParaRPr lang="en-US" sz="1400" dirty="0" smtClean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68" name="TextBox 54"/>
          <p:cNvSpPr txBox="1"/>
          <p:nvPr/>
        </p:nvSpPr>
        <p:spPr>
          <a:xfrm>
            <a:off x="431500" y="4935290"/>
            <a:ext cx="3656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Olfactometer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69" name="TextBox 54"/>
          <p:cNvSpPr txBox="1"/>
          <p:nvPr/>
        </p:nvSpPr>
        <p:spPr>
          <a:xfrm>
            <a:off x="230855" y="5388347"/>
            <a:ext cx="4404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Biopac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 (PPU; Belt; Handgrip)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70" name="Group 21"/>
          <p:cNvGrpSpPr/>
          <p:nvPr/>
        </p:nvGrpSpPr>
        <p:grpSpPr>
          <a:xfrm>
            <a:off x="4948062" y="4205882"/>
            <a:ext cx="3855232" cy="652217"/>
            <a:chOff x="5043802" y="963634"/>
            <a:chExt cx="3527999" cy="652217"/>
          </a:xfrm>
        </p:grpSpPr>
        <p:sp>
          <p:nvSpPr>
            <p:cNvPr id="71" name="Rounded Rectangle 22"/>
            <p:cNvSpPr/>
            <p:nvPr/>
          </p:nvSpPr>
          <p:spPr>
            <a:xfrm>
              <a:off x="5043802" y="963634"/>
              <a:ext cx="3527999" cy="652217"/>
            </a:xfrm>
            <a:prstGeom prst="roundRect">
              <a:avLst/>
            </a:prstGeom>
            <a:solidFill>
              <a:srgbClr val="64010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TextBox 23"/>
            <p:cNvSpPr txBox="1"/>
            <p:nvPr/>
          </p:nvSpPr>
          <p:spPr>
            <a:xfrm>
              <a:off x="5043802" y="1072421"/>
              <a:ext cx="352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Timing</a:t>
              </a:r>
              <a:endParaRPr lang="en-US" sz="1400" dirty="0" smtClean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73" name="TextBox 54"/>
          <p:cNvSpPr txBox="1"/>
          <p:nvPr/>
        </p:nvSpPr>
        <p:spPr>
          <a:xfrm>
            <a:off x="4948062" y="4925967"/>
            <a:ext cx="3656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24 participants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74" name="TextBox 54"/>
          <p:cNvSpPr txBox="1"/>
          <p:nvPr/>
        </p:nvSpPr>
        <p:spPr>
          <a:xfrm>
            <a:off x="4856989" y="5387632"/>
            <a:ext cx="397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1h45 per session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75" name="TextBox 54"/>
          <p:cNvSpPr txBox="1"/>
          <p:nvPr/>
        </p:nvSpPr>
        <p:spPr>
          <a:xfrm>
            <a:off x="431500" y="5850012"/>
            <a:ext cx="397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MRI operator (Bruno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Bonet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76" name="TextBox 54"/>
          <p:cNvSpPr txBox="1"/>
          <p:nvPr/>
        </p:nvSpPr>
        <p:spPr>
          <a:xfrm>
            <a:off x="4856989" y="5817110"/>
            <a:ext cx="397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May-September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77" name="TextBox 54"/>
          <p:cNvSpPr txBox="1"/>
          <p:nvPr/>
        </p:nvSpPr>
        <p:spPr>
          <a:xfrm>
            <a:off x="230855" y="3309115"/>
            <a:ext cx="4090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+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T1;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Gradient field maps; Whole Brain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062" y="1117384"/>
            <a:ext cx="1981637" cy="2561063"/>
          </a:xfrm>
          <a:prstGeom prst="rect">
            <a:avLst/>
          </a:prstGeom>
        </p:spPr>
      </p:pic>
      <p:sp>
        <p:nvSpPr>
          <p:cNvPr id="28" name="TextBox 54"/>
          <p:cNvSpPr txBox="1"/>
          <p:nvPr/>
        </p:nvSpPr>
        <p:spPr>
          <a:xfrm>
            <a:off x="6808156" y="3342829"/>
            <a:ext cx="235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/>
                <a:cs typeface="Helvetica Neue Light"/>
              </a:rPr>
              <a:t>Knutson et al., (2014)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465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0" grpId="0"/>
      <p:bldP spid="61" grpId="0"/>
      <p:bldP spid="68" grpId="0"/>
      <p:bldP spid="69" grpId="0"/>
      <p:bldP spid="73" grpId="0"/>
      <p:bldP spid="74" grpId="0"/>
      <p:bldP spid="75" grpId="0"/>
      <p:bldP spid="76" grpId="0"/>
      <p:bldP spid="7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8291</TotalTime>
  <Words>487</Words>
  <Application>Microsoft Macintosh PowerPoint</Application>
  <PresentationFormat>On-screen Show (4:3)</PresentationFormat>
  <Paragraphs>117</Paragraphs>
  <Slides>12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 admin</dc:creator>
  <cp:lastModifiedBy>admin admin</cp:lastModifiedBy>
  <cp:revision>209</cp:revision>
  <cp:lastPrinted>2015-05-04T09:34:54Z</cp:lastPrinted>
  <dcterms:created xsi:type="dcterms:W3CDTF">2014-06-18T07:03:45Z</dcterms:created>
  <dcterms:modified xsi:type="dcterms:W3CDTF">2015-05-04T10:20:37Z</dcterms:modified>
</cp:coreProperties>
</file>